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notesMasterIdLst>
    <p:notesMasterId r:id="rId21"/>
  </p:notesMasterIdLst>
  <p:sldIdLst>
    <p:sldId id="256" r:id="rId2"/>
    <p:sldId id="265" r:id="rId3"/>
    <p:sldId id="261" r:id="rId4"/>
    <p:sldId id="270" r:id="rId5"/>
    <p:sldId id="267" r:id="rId6"/>
    <p:sldId id="268" r:id="rId7"/>
    <p:sldId id="281" r:id="rId8"/>
    <p:sldId id="283" r:id="rId9"/>
    <p:sldId id="282" r:id="rId10"/>
    <p:sldId id="286" r:id="rId11"/>
    <p:sldId id="258" r:id="rId12"/>
    <p:sldId id="266" r:id="rId13"/>
    <p:sldId id="279" r:id="rId14"/>
    <p:sldId id="285" r:id="rId15"/>
    <p:sldId id="288" r:id="rId16"/>
    <p:sldId id="289" r:id="rId17"/>
    <p:sldId id="284" r:id="rId18"/>
    <p:sldId id="263" r:id="rId19"/>
    <p:sldId id="25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0" autoAdjust="0"/>
    <p:restoredTop sz="87429" autoAdjust="0"/>
  </p:normalViewPr>
  <p:slideViewPr>
    <p:cSldViewPr snapToGrid="0">
      <p:cViewPr>
        <p:scale>
          <a:sx n="50" d="100"/>
          <a:sy n="50" d="100"/>
        </p:scale>
        <p:origin x="1212"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07525-2C10-4016-9964-79963699F768}" type="datetimeFigureOut">
              <a:rPr lang="en-US" smtClean="0"/>
              <a:t>6/10/2019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EF109-26A7-4BB3-B180-0B7947F94ECE}" type="slidenum">
              <a:rPr lang="en-US" smtClean="0"/>
              <a:t>‹#›</a:t>
            </a:fld>
            <a:endParaRPr lang="en-US"/>
          </a:p>
        </p:txBody>
      </p:sp>
    </p:spTree>
    <p:extLst>
      <p:ext uri="{BB962C8B-B14F-4D97-AF65-F5344CB8AC3E}">
        <p14:creationId xmlns:p14="http://schemas.microsoft.com/office/powerpoint/2010/main" val="206142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exercise in scraping data, and learning how to create visualizations (like we would usually do in Tableau), in R</a:t>
            </a:r>
          </a:p>
        </p:txBody>
      </p:sp>
      <p:sp>
        <p:nvSpPr>
          <p:cNvPr id="4" name="Slide Number Placeholder 3"/>
          <p:cNvSpPr>
            <a:spLocks noGrp="1"/>
          </p:cNvSpPr>
          <p:nvPr>
            <p:ph type="sldNum" sz="quarter" idx="5"/>
          </p:nvPr>
        </p:nvSpPr>
        <p:spPr/>
        <p:txBody>
          <a:bodyPr/>
          <a:lstStyle/>
          <a:p>
            <a:fld id="{CEDEF109-26A7-4BB3-B180-0B7947F94ECE}" type="slidenum">
              <a:rPr lang="en-US" smtClean="0"/>
              <a:t>1</a:t>
            </a:fld>
            <a:endParaRPr lang="en-US"/>
          </a:p>
        </p:txBody>
      </p:sp>
    </p:spTree>
    <p:extLst>
      <p:ext uri="{BB962C8B-B14F-4D97-AF65-F5344CB8AC3E}">
        <p14:creationId xmlns:p14="http://schemas.microsoft.com/office/powerpoint/2010/main" val="622524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p14</a:t>
            </a:r>
          </a:p>
        </p:txBody>
      </p:sp>
      <p:sp>
        <p:nvSpPr>
          <p:cNvPr id="4" name="Slide Number Placeholder 3"/>
          <p:cNvSpPr>
            <a:spLocks noGrp="1"/>
          </p:cNvSpPr>
          <p:nvPr>
            <p:ph type="sldNum" sz="quarter" idx="5"/>
          </p:nvPr>
        </p:nvSpPr>
        <p:spPr/>
        <p:txBody>
          <a:bodyPr/>
          <a:lstStyle/>
          <a:p>
            <a:fld id="{CEDEF109-26A7-4BB3-B180-0B7947F94ECE}" type="slidenum">
              <a:rPr lang="en-US" smtClean="0"/>
              <a:t>12</a:t>
            </a:fld>
            <a:endParaRPr lang="en-US"/>
          </a:p>
        </p:txBody>
      </p:sp>
    </p:spTree>
    <p:extLst>
      <p:ext uri="{BB962C8B-B14F-4D97-AF65-F5344CB8AC3E}">
        <p14:creationId xmlns:p14="http://schemas.microsoft.com/office/powerpoint/2010/main" val="3353088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comp – change in lanes (walk vs. run) after 2017!</a:t>
            </a:r>
          </a:p>
        </p:txBody>
      </p:sp>
      <p:sp>
        <p:nvSpPr>
          <p:cNvPr id="4" name="Slide Number Placeholder 3"/>
          <p:cNvSpPr>
            <a:spLocks noGrp="1"/>
          </p:cNvSpPr>
          <p:nvPr>
            <p:ph type="sldNum" sz="quarter" idx="5"/>
          </p:nvPr>
        </p:nvSpPr>
        <p:spPr/>
        <p:txBody>
          <a:bodyPr/>
          <a:lstStyle/>
          <a:p>
            <a:fld id="{CEDEF109-26A7-4BB3-B180-0B7947F94ECE}" type="slidenum">
              <a:rPr lang="en-US" smtClean="0"/>
              <a:t>13</a:t>
            </a:fld>
            <a:endParaRPr lang="en-US"/>
          </a:p>
        </p:txBody>
      </p:sp>
    </p:spTree>
    <p:extLst>
      <p:ext uri="{BB962C8B-B14F-4D97-AF65-F5344CB8AC3E}">
        <p14:creationId xmlns:p14="http://schemas.microsoft.com/office/powerpoint/2010/main" val="552838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Males got consistently worse YOY – look at that increase in avg time from 2016 to 2019!! Let’s dig into this!</a:t>
            </a:r>
          </a:p>
        </p:txBody>
      </p:sp>
      <p:sp>
        <p:nvSpPr>
          <p:cNvPr id="4" name="Slide Number Placeholder 3"/>
          <p:cNvSpPr>
            <a:spLocks noGrp="1"/>
          </p:cNvSpPr>
          <p:nvPr>
            <p:ph type="sldNum" sz="quarter" idx="5"/>
          </p:nvPr>
        </p:nvSpPr>
        <p:spPr/>
        <p:txBody>
          <a:bodyPr/>
          <a:lstStyle/>
          <a:p>
            <a:fld id="{CEDEF109-26A7-4BB3-B180-0B7947F94ECE}" type="slidenum">
              <a:rPr lang="en-US" smtClean="0"/>
              <a:t>14</a:t>
            </a:fld>
            <a:endParaRPr lang="en-US"/>
          </a:p>
        </p:txBody>
      </p:sp>
    </p:spTree>
    <p:extLst>
      <p:ext uri="{BB962C8B-B14F-4D97-AF65-F5344CB8AC3E}">
        <p14:creationId xmlns:p14="http://schemas.microsoft.com/office/powerpoint/2010/main" val="693559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male individual’s race results – look at that trend we saw before, from 2016 to 2018 and 2019 – huge increase. Let’s ask the culprit what happened!</a:t>
            </a:r>
          </a:p>
        </p:txBody>
      </p:sp>
      <p:sp>
        <p:nvSpPr>
          <p:cNvPr id="4" name="Slide Number Placeholder 3"/>
          <p:cNvSpPr>
            <a:spLocks noGrp="1"/>
          </p:cNvSpPr>
          <p:nvPr>
            <p:ph type="sldNum" sz="quarter" idx="5"/>
          </p:nvPr>
        </p:nvSpPr>
        <p:spPr/>
        <p:txBody>
          <a:bodyPr/>
          <a:lstStyle/>
          <a:p>
            <a:fld id="{CEDEF109-26A7-4BB3-B180-0B7947F94ECE}" type="slidenum">
              <a:rPr lang="en-US" smtClean="0"/>
              <a:t>15</a:t>
            </a:fld>
            <a:endParaRPr lang="en-US"/>
          </a:p>
        </p:txBody>
      </p:sp>
    </p:spTree>
    <p:extLst>
      <p:ext uri="{BB962C8B-B14F-4D97-AF65-F5344CB8AC3E}">
        <p14:creationId xmlns:p14="http://schemas.microsoft.com/office/powerpoint/2010/main" val="1035724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Trent? What happened? Any input on why times got slower over the past two years? (WALKERS vs RUNNERS organization?)</a:t>
            </a:r>
          </a:p>
        </p:txBody>
      </p:sp>
      <p:sp>
        <p:nvSpPr>
          <p:cNvPr id="4" name="Slide Number Placeholder 3"/>
          <p:cNvSpPr>
            <a:spLocks noGrp="1"/>
          </p:cNvSpPr>
          <p:nvPr>
            <p:ph type="sldNum" sz="quarter" idx="5"/>
          </p:nvPr>
        </p:nvSpPr>
        <p:spPr/>
        <p:txBody>
          <a:bodyPr/>
          <a:lstStyle/>
          <a:p>
            <a:fld id="{CEDEF109-26A7-4BB3-B180-0B7947F94ECE}" type="slidenum">
              <a:rPr lang="en-US" smtClean="0"/>
              <a:t>16</a:t>
            </a:fld>
            <a:endParaRPr lang="en-US"/>
          </a:p>
        </p:txBody>
      </p:sp>
    </p:spTree>
    <p:extLst>
      <p:ext uri="{BB962C8B-B14F-4D97-AF65-F5344CB8AC3E}">
        <p14:creationId xmlns:p14="http://schemas.microsoft.com/office/powerpoint/2010/main" val="1883862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15 companies by shortest race time have 15 or fewer runners</a:t>
            </a:r>
          </a:p>
        </p:txBody>
      </p:sp>
      <p:sp>
        <p:nvSpPr>
          <p:cNvPr id="4" name="Slide Number Placeholder 3"/>
          <p:cNvSpPr>
            <a:spLocks noGrp="1"/>
          </p:cNvSpPr>
          <p:nvPr>
            <p:ph type="sldNum" sz="quarter" idx="5"/>
          </p:nvPr>
        </p:nvSpPr>
        <p:spPr/>
        <p:txBody>
          <a:bodyPr/>
          <a:lstStyle/>
          <a:p>
            <a:fld id="{CEDEF109-26A7-4BB3-B180-0B7947F94ECE}" type="slidenum">
              <a:rPr lang="en-US" smtClean="0"/>
              <a:t>17</a:t>
            </a:fld>
            <a:endParaRPr lang="en-US"/>
          </a:p>
        </p:txBody>
      </p:sp>
    </p:spTree>
    <p:extLst>
      <p:ext uri="{BB962C8B-B14F-4D97-AF65-F5344CB8AC3E}">
        <p14:creationId xmlns:p14="http://schemas.microsoft.com/office/powerpoint/2010/main" val="373457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something I did in R that would have taken about the same amount of time in Tableau. easily change data source or filter data source or change variable name instead of reapplying filters over and over</a:t>
            </a:r>
          </a:p>
          <a:p>
            <a:endParaRPr lang="en-US" dirty="0"/>
          </a:p>
        </p:txBody>
      </p:sp>
      <p:sp>
        <p:nvSpPr>
          <p:cNvPr id="4" name="Slide Number Placeholder 3"/>
          <p:cNvSpPr>
            <a:spLocks noGrp="1"/>
          </p:cNvSpPr>
          <p:nvPr>
            <p:ph type="sldNum" sz="quarter" idx="5"/>
          </p:nvPr>
        </p:nvSpPr>
        <p:spPr/>
        <p:txBody>
          <a:bodyPr/>
          <a:lstStyle/>
          <a:p>
            <a:fld id="{CEDEF109-26A7-4BB3-B180-0B7947F94ECE}" type="slidenum">
              <a:rPr lang="en-US" smtClean="0"/>
              <a:t>19</a:t>
            </a:fld>
            <a:endParaRPr lang="en-US"/>
          </a:p>
        </p:txBody>
      </p:sp>
    </p:spTree>
    <p:extLst>
      <p:ext uri="{BB962C8B-B14F-4D97-AF65-F5344CB8AC3E}">
        <p14:creationId xmlns:p14="http://schemas.microsoft.com/office/powerpoint/2010/main" val="938719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data frame</a:t>
            </a:r>
          </a:p>
        </p:txBody>
      </p:sp>
      <p:sp>
        <p:nvSpPr>
          <p:cNvPr id="4" name="Slide Number Placeholder 3"/>
          <p:cNvSpPr>
            <a:spLocks noGrp="1"/>
          </p:cNvSpPr>
          <p:nvPr>
            <p:ph type="sldNum" sz="quarter" idx="5"/>
          </p:nvPr>
        </p:nvSpPr>
        <p:spPr/>
        <p:txBody>
          <a:bodyPr/>
          <a:lstStyle/>
          <a:p>
            <a:fld id="{CEDEF109-26A7-4BB3-B180-0B7947F94ECE}" type="slidenum">
              <a:rPr lang="en-US" smtClean="0"/>
              <a:t>3</a:t>
            </a:fld>
            <a:endParaRPr lang="en-US"/>
          </a:p>
        </p:txBody>
      </p:sp>
    </p:spTree>
    <p:extLst>
      <p:ext uri="{BB962C8B-B14F-4D97-AF65-F5344CB8AC3E}">
        <p14:creationId xmlns:p14="http://schemas.microsoft.com/office/powerpoint/2010/main" val="3612581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6</a:t>
            </a:r>
          </a:p>
        </p:txBody>
      </p:sp>
      <p:sp>
        <p:nvSpPr>
          <p:cNvPr id="4" name="Slide Number Placeholder 3"/>
          <p:cNvSpPr>
            <a:spLocks noGrp="1"/>
          </p:cNvSpPr>
          <p:nvPr>
            <p:ph type="sldNum" sz="quarter" idx="5"/>
          </p:nvPr>
        </p:nvSpPr>
        <p:spPr/>
        <p:txBody>
          <a:bodyPr/>
          <a:lstStyle/>
          <a:p>
            <a:fld id="{CEDEF109-26A7-4BB3-B180-0B7947F94ECE}" type="slidenum">
              <a:rPr lang="en-US" smtClean="0"/>
              <a:t>5</a:t>
            </a:fld>
            <a:endParaRPr lang="en-US"/>
          </a:p>
        </p:txBody>
      </p:sp>
    </p:spTree>
    <p:extLst>
      <p:ext uri="{BB962C8B-B14F-4D97-AF65-F5344CB8AC3E}">
        <p14:creationId xmlns:p14="http://schemas.microsoft.com/office/powerpoint/2010/main" val="991446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Plot1 – average 2019 race time = 40 minutes</a:t>
            </a:r>
          </a:p>
        </p:txBody>
      </p:sp>
      <p:sp>
        <p:nvSpPr>
          <p:cNvPr id="4" name="Slide Number Placeholder 3"/>
          <p:cNvSpPr>
            <a:spLocks noGrp="1"/>
          </p:cNvSpPr>
          <p:nvPr>
            <p:ph type="sldNum" sz="quarter" idx="5"/>
          </p:nvPr>
        </p:nvSpPr>
        <p:spPr/>
        <p:txBody>
          <a:bodyPr/>
          <a:lstStyle/>
          <a:p>
            <a:fld id="{CEDEF109-26A7-4BB3-B180-0B7947F94ECE}" type="slidenum">
              <a:rPr lang="en-US" smtClean="0"/>
              <a:t>6</a:t>
            </a:fld>
            <a:endParaRPr lang="en-US"/>
          </a:p>
        </p:txBody>
      </p:sp>
    </p:spTree>
    <p:extLst>
      <p:ext uri="{BB962C8B-B14F-4D97-AF65-F5344CB8AC3E}">
        <p14:creationId xmlns:p14="http://schemas.microsoft.com/office/powerpoint/2010/main" val="3261147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EF109-26A7-4BB3-B180-0B7947F94ECE}" type="slidenum">
              <a:rPr lang="en-US" smtClean="0"/>
              <a:t>7</a:t>
            </a:fld>
            <a:endParaRPr lang="en-US"/>
          </a:p>
        </p:txBody>
      </p:sp>
    </p:spTree>
    <p:extLst>
      <p:ext uri="{BB962C8B-B14F-4D97-AF65-F5344CB8AC3E}">
        <p14:creationId xmlns:p14="http://schemas.microsoft.com/office/powerpoint/2010/main" val="2858059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P7000 –Top 15 companies by shortest race time have 15 or fewer runners</a:t>
            </a:r>
          </a:p>
          <a:p>
            <a:endParaRPr lang="en-US" dirty="0"/>
          </a:p>
        </p:txBody>
      </p:sp>
      <p:sp>
        <p:nvSpPr>
          <p:cNvPr id="4" name="Slide Number Placeholder 3"/>
          <p:cNvSpPr>
            <a:spLocks noGrp="1"/>
          </p:cNvSpPr>
          <p:nvPr>
            <p:ph type="sldNum" sz="quarter" idx="5"/>
          </p:nvPr>
        </p:nvSpPr>
        <p:spPr/>
        <p:txBody>
          <a:bodyPr/>
          <a:lstStyle/>
          <a:p>
            <a:fld id="{CEDEF109-26A7-4BB3-B180-0B7947F94ECE}" type="slidenum">
              <a:rPr lang="en-US" smtClean="0"/>
              <a:t>8</a:t>
            </a:fld>
            <a:endParaRPr lang="en-US"/>
          </a:p>
        </p:txBody>
      </p:sp>
    </p:spTree>
    <p:extLst>
      <p:ext uri="{BB962C8B-B14F-4D97-AF65-F5344CB8AC3E}">
        <p14:creationId xmlns:p14="http://schemas.microsoft.com/office/powerpoint/2010/main" val="3493738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p700</a:t>
            </a:r>
          </a:p>
        </p:txBody>
      </p:sp>
      <p:sp>
        <p:nvSpPr>
          <p:cNvPr id="4" name="Slide Number Placeholder 3"/>
          <p:cNvSpPr>
            <a:spLocks noGrp="1"/>
          </p:cNvSpPr>
          <p:nvPr>
            <p:ph type="sldNum" sz="quarter" idx="5"/>
          </p:nvPr>
        </p:nvSpPr>
        <p:spPr/>
        <p:txBody>
          <a:bodyPr/>
          <a:lstStyle/>
          <a:p>
            <a:fld id="{CEDEF109-26A7-4BB3-B180-0B7947F94ECE}" type="slidenum">
              <a:rPr lang="en-US" smtClean="0"/>
              <a:t>9</a:t>
            </a:fld>
            <a:endParaRPr lang="en-US"/>
          </a:p>
        </p:txBody>
      </p:sp>
    </p:spTree>
    <p:extLst>
      <p:ext uri="{BB962C8B-B14F-4D97-AF65-F5344CB8AC3E}">
        <p14:creationId xmlns:p14="http://schemas.microsoft.com/office/powerpoint/2010/main" val="124438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EF109-26A7-4BB3-B180-0B7947F94ECE}" type="slidenum">
              <a:rPr lang="en-US" smtClean="0"/>
              <a:t>10</a:t>
            </a:fld>
            <a:endParaRPr lang="en-US"/>
          </a:p>
        </p:txBody>
      </p:sp>
    </p:spTree>
    <p:extLst>
      <p:ext uri="{BB962C8B-B14F-4D97-AF65-F5344CB8AC3E}">
        <p14:creationId xmlns:p14="http://schemas.microsoft.com/office/powerpoint/2010/main" val="113448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Plot4</a:t>
            </a:r>
          </a:p>
        </p:txBody>
      </p:sp>
      <p:sp>
        <p:nvSpPr>
          <p:cNvPr id="4" name="Slide Number Placeholder 3"/>
          <p:cNvSpPr>
            <a:spLocks noGrp="1"/>
          </p:cNvSpPr>
          <p:nvPr>
            <p:ph type="sldNum" sz="quarter" idx="5"/>
          </p:nvPr>
        </p:nvSpPr>
        <p:spPr/>
        <p:txBody>
          <a:bodyPr/>
          <a:lstStyle/>
          <a:p>
            <a:fld id="{CEDEF109-26A7-4BB3-B180-0B7947F94ECE}" type="slidenum">
              <a:rPr lang="en-US" smtClean="0"/>
              <a:t>11</a:t>
            </a:fld>
            <a:endParaRPr lang="en-US"/>
          </a:p>
        </p:txBody>
      </p:sp>
    </p:spTree>
    <p:extLst>
      <p:ext uri="{BB962C8B-B14F-4D97-AF65-F5344CB8AC3E}">
        <p14:creationId xmlns:p14="http://schemas.microsoft.com/office/powerpoint/2010/main" val="4106909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34C8F5-1854-4C46-BC87-123C7B96B06D}" type="datetimeFigureOut">
              <a:rPr lang="en-US" smtClean="0"/>
              <a:t>6/7/2019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2A53-ECAC-4B4D-B28A-F5D73B996055}" type="slidenum">
              <a:rPr lang="en-US" smtClean="0"/>
              <a:t>‹#›</a:t>
            </a:fld>
            <a:endParaRPr lang="en-US"/>
          </a:p>
        </p:txBody>
      </p:sp>
    </p:spTree>
    <p:extLst>
      <p:ext uri="{BB962C8B-B14F-4D97-AF65-F5344CB8AC3E}">
        <p14:creationId xmlns:p14="http://schemas.microsoft.com/office/powerpoint/2010/main" val="607747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34C8F5-1854-4C46-BC87-123C7B96B06D}" type="datetimeFigureOut">
              <a:rPr lang="en-US" smtClean="0"/>
              <a:t>6/7/2019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2A53-ECAC-4B4D-B28A-F5D73B996055}" type="slidenum">
              <a:rPr lang="en-US" smtClean="0"/>
              <a:t>‹#›</a:t>
            </a:fld>
            <a:endParaRPr lang="en-US"/>
          </a:p>
        </p:txBody>
      </p:sp>
    </p:spTree>
    <p:extLst>
      <p:ext uri="{BB962C8B-B14F-4D97-AF65-F5344CB8AC3E}">
        <p14:creationId xmlns:p14="http://schemas.microsoft.com/office/powerpoint/2010/main" val="1394756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0A34C8F5-1854-4C46-BC87-123C7B96B06D}" type="datetimeFigureOut">
              <a:rPr lang="en-US" smtClean="0"/>
              <a:t>6/7/2019</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26762A53-ECAC-4B4D-B28A-F5D73B996055}" type="slidenum">
              <a:rPr lang="en-US" smtClean="0"/>
              <a:t>‹#›</a:t>
            </a:fld>
            <a:endParaRPr lang="en-US"/>
          </a:p>
        </p:txBody>
      </p:sp>
    </p:spTree>
    <p:extLst>
      <p:ext uri="{BB962C8B-B14F-4D97-AF65-F5344CB8AC3E}">
        <p14:creationId xmlns:p14="http://schemas.microsoft.com/office/powerpoint/2010/main" val="115747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34C8F5-1854-4C46-BC87-123C7B96B06D}" type="datetimeFigureOut">
              <a:rPr lang="en-US" smtClean="0"/>
              <a:t>6/7/2019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2A53-ECAC-4B4D-B28A-F5D73B996055}" type="slidenum">
              <a:rPr lang="en-US" smtClean="0"/>
              <a:t>‹#›</a:t>
            </a:fld>
            <a:endParaRPr lang="en-US"/>
          </a:p>
        </p:txBody>
      </p:sp>
    </p:spTree>
    <p:extLst>
      <p:ext uri="{BB962C8B-B14F-4D97-AF65-F5344CB8AC3E}">
        <p14:creationId xmlns:p14="http://schemas.microsoft.com/office/powerpoint/2010/main" val="151165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0A34C8F5-1854-4C46-BC87-123C7B96B06D}" type="datetimeFigureOut">
              <a:rPr lang="en-US" smtClean="0"/>
              <a:t>6/7/2019</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6762A53-ECAC-4B4D-B28A-F5D73B996055}" type="slidenum">
              <a:rPr lang="en-US" smtClean="0"/>
              <a:t>‹#›</a:t>
            </a:fld>
            <a:endParaRPr lang="en-US"/>
          </a:p>
        </p:txBody>
      </p:sp>
    </p:spTree>
    <p:extLst>
      <p:ext uri="{BB962C8B-B14F-4D97-AF65-F5344CB8AC3E}">
        <p14:creationId xmlns:p14="http://schemas.microsoft.com/office/powerpoint/2010/main" val="37763082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34C8F5-1854-4C46-BC87-123C7B96B06D}" type="datetimeFigureOut">
              <a:rPr lang="en-US" smtClean="0"/>
              <a:t>6/7/2019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2A53-ECAC-4B4D-B28A-F5D73B996055}" type="slidenum">
              <a:rPr lang="en-US" smtClean="0"/>
              <a:t>‹#›</a:t>
            </a:fld>
            <a:endParaRPr lang="en-US"/>
          </a:p>
        </p:txBody>
      </p:sp>
    </p:spTree>
    <p:extLst>
      <p:ext uri="{BB962C8B-B14F-4D97-AF65-F5344CB8AC3E}">
        <p14:creationId xmlns:p14="http://schemas.microsoft.com/office/powerpoint/2010/main" val="2772737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34C8F5-1854-4C46-BC87-123C7B96B06D}" type="datetimeFigureOut">
              <a:rPr lang="en-US" smtClean="0"/>
              <a:t>6/7/2019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762A53-ECAC-4B4D-B28A-F5D73B996055}" type="slidenum">
              <a:rPr lang="en-US" smtClean="0"/>
              <a:t>‹#›</a:t>
            </a:fld>
            <a:endParaRPr lang="en-US"/>
          </a:p>
        </p:txBody>
      </p:sp>
    </p:spTree>
    <p:extLst>
      <p:ext uri="{BB962C8B-B14F-4D97-AF65-F5344CB8AC3E}">
        <p14:creationId xmlns:p14="http://schemas.microsoft.com/office/powerpoint/2010/main" val="1718140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34C8F5-1854-4C46-BC87-123C7B96B06D}" type="datetimeFigureOut">
              <a:rPr lang="en-US" smtClean="0"/>
              <a:t>6/7/2019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762A53-ECAC-4B4D-B28A-F5D73B996055}" type="slidenum">
              <a:rPr lang="en-US" smtClean="0"/>
              <a:t>‹#›</a:t>
            </a:fld>
            <a:endParaRPr lang="en-US"/>
          </a:p>
        </p:txBody>
      </p:sp>
    </p:spTree>
    <p:extLst>
      <p:ext uri="{BB962C8B-B14F-4D97-AF65-F5344CB8AC3E}">
        <p14:creationId xmlns:p14="http://schemas.microsoft.com/office/powerpoint/2010/main" val="1190698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34C8F5-1854-4C46-BC87-123C7B96B06D}" type="datetimeFigureOut">
              <a:rPr lang="en-US" smtClean="0"/>
              <a:t>6/7/2019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762A53-ECAC-4B4D-B28A-F5D73B996055}" type="slidenum">
              <a:rPr lang="en-US" smtClean="0"/>
              <a:t>‹#›</a:t>
            </a:fld>
            <a:endParaRPr lang="en-US"/>
          </a:p>
        </p:txBody>
      </p:sp>
    </p:spTree>
    <p:extLst>
      <p:ext uri="{BB962C8B-B14F-4D97-AF65-F5344CB8AC3E}">
        <p14:creationId xmlns:p14="http://schemas.microsoft.com/office/powerpoint/2010/main" val="1645394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A34C8F5-1854-4C46-BC87-123C7B96B06D}" type="datetimeFigureOut">
              <a:rPr lang="en-US" smtClean="0"/>
              <a:t>6/7/2019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2A53-ECAC-4B4D-B28A-F5D73B996055}" type="slidenum">
              <a:rPr lang="en-US" smtClean="0"/>
              <a:t>‹#›</a:t>
            </a:fld>
            <a:endParaRPr lang="en-US"/>
          </a:p>
        </p:txBody>
      </p:sp>
    </p:spTree>
    <p:extLst>
      <p:ext uri="{BB962C8B-B14F-4D97-AF65-F5344CB8AC3E}">
        <p14:creationId xmlns:p14="http://schemas.microsoft.com/office/powerpoint/2010/main" val="3238802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A34C8F5-1854-4C46-BC87-123C7B96B06D}" type="datetimeFigureOut">
              <a:rPr lang="en-US" smtClean="0"/>
              <a:t>6/7/2019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2A53-ECAC-4B4D-B28A-F5D73B996055}" type="slidenum">
              <a:rPr lang="en-US" smtClean="0"/>
              <a:t>‹#›</a:t>
            </a:fld>
            <a:endParaRPr lang="en-US"/>
          </a:p>
        </p:txBody>
      </p:sp>
    </p:spTree>
    <p:extLst>
      <p:ext uri="{BB962C8B-B14F-4D97-AF65-F5344CB8AC3E}">
        <p14:creationId xmlns:p14="http://schemas.microsoft.com/office/powerpoint/2010/main" val="2929987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0A34C8F5-1854-4C46-BC87-123C7B96B06D}" type="datetimeFigureOut">
              <a:rPr lang="en-US" smtClean="0"/>
              <a:t>6/7/2019</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26762A53-ECAC-4B4D-B28A-F5D73B996055}" type="slidenum">
              <a:rPr lang="en-US" smtClean="0"/>
              <a:t>‹#›</a:t>
            </a:fld>
            <a:endParaRPr lang="en-US"/>
          </a:p>
        </p:txBody>
      </p:sp>
    </p:spTree>
    <p:extLst>
      <p:ext uri="{BB962C8B-B14F-4D97-AF65-F5344CB8AC3E}">
        <p14:creationId xmlns:p14="http://schemas.microsoft.com/office/powerpoint/2010/main" val="949400192"/>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7695ED-335C-4D08-AA65-0EDC2730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E7B2FB85-B30E-4D12-ACE7-BEE8463544BE}"/>
              </a:ext>
            </a:extLst>
          </p:cNvPr>
          <p:cNvSpPr>
            <a:spLocks noGrp="1"/>
          </p:cNvSpPr>
          <p:nvPr>
            <p:ph type="ctrTitle"/>
          </p:nvPr>
        </p:nvSpPr>
        <p:spPr>
          <a:xfrm>
            <a:off x="365759" y="3794760"/>
            <a:ext cx="11471565" cy="1739347"/>
          </a:xfrm>
        </p:spPr>
        <p:txBody>
          <a:bodyPr>
            <a:normAutofit/>
          </a:bodyPr>
          <a:lstStyle/>
          <a:p>
            <a:r>
              <a:rPr lang="en-US"/>
              <a:t>Race for Data</a:t>
            </a:r>
            <a:endParaRPr lang="en-US" dirty="0"/>
          </a:p>
        </p:txBody>
      </p:sp>
      <p:pic>
        <p:nvPicPr>
          <p:cNvPr id="5" name="Picture 4">
            <a:extLst>
              <a:ext uri="{FF2B5EF4-FFF2-40B4-BE49-F238E27FC236}">
                <a16:creationId xmlns:a16="http://schemas.microsoft.com/office/drawing/2014/main" id="{0158DBF7-01AB-4291-A6F2-7A57368C3768}"/>
              </a:ext>
            </a:extLst>
          </p:cNvPr>
          <p:cNvPicPr>
            <a:picLocks noChangeAspect="1"/>
          </p:cNvPicPr>
          <p:nvPr/>
        </p:nvPicPr>
        <p:blipFill rotWithShape="1">
          <a:blip r:embed="rId3"/>
          <a:srcRect t="153" b="9622"/>
          <a:stretch/>
        </p:blipFill>
        <p:spPr>
          <a:xfrm>
            <a:off x="20" y="10"/>
            <a:ext cx="12191980" cy="3657589"/>
          </a:xfrm>
          <a:prstGeom prst="rect">
            <a:avLst/>
          </a:prstGeom>
        </p:spPr>
      </p:pic>
    </p:spTree>
    <p:extLst>
      <p:ext uri="{BB962C8B-B14F-4D97-AF65-F5344CB8AC3E}">
        <p14:creationId xmlns:p14="http://schemas.microsoft.com/office/powerpoint/2010/main" val="324054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2FB85-B30E-4D12-ACE7-BEE8463544BE}"/>
              </a:ext>
            </a:extLst>
          </p:cNvPr>
          <p:cNvSpPr>
            <a:spLocks noGrp="1"/>
          </p:cNvSpPr>
          <p:nvPr>
            <p:ph type="ctrTitle"/>
          </p:nvPr>
        </p:nvSpPr>
        <p:spPr/>
        <p:txBody>
          <a:bodyPr/>
          <a:lstStyle/>
          <a:p>
            <a:r>
              <a:rPr lang="en-US" dirty="0"/>
              <a:t>Year Over year comparisons</a:t>
            </a:r>
          </a:p>
        </p:txBody>
      </p:sp>
    </p:spTree>
    <p:extLst>
      <p:ext uri="{BB962C8B-B14F-4D97-AF65-F5344CB8AC3E}">
        <p14:creationId xmlns:p14="http://schemas.microsoft.com/office/powerpoint/2010/main" val="3625570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F9F5EB8-AB42-47FD-8F4A-176C0A4B1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B3AE79A-6B95-44C3-B0A5-80E2F3E60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0"/>
            <a:ext cx="465164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A49FE10-080D-48D7-80FF-9A64D270A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551" y="2054942"/>
            <a:ext cx="4657449" cy="1828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1A7D2F1-DCFC-452E-9787-0A6CE0D1FD94}"/>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a:solidFill>
                  <a:schemeClr val="tx2"/>
                </a:solidFill>
              </a:rPr>
              <a:t>4 Years of Race Data</a:t>
            </a:r>
          </a:p>
        </p:txBody>
      </p:sp>
      <p:sp>
        <p:nvSpPr>
          <p:cNvPr id="20" name="Rectangle 19">
            <a:extLst>
              <a:ext uri="{FF2B5EF4-FFF2-40B4-BE49-F238E27FC236}">
                <a16:creationId xmlns:a16="http://schemas.microsoft.com/office/drawing/2014/main" id="{60A9E987-6859-4A62-922F-51B47D50D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DC3D870E-E0B0-49A9-A039-8EF9BA2DCF7A}"/>
              </a:ext>
            </a:extLst>
          </p:cNvPr>
          <p:cNvPicPr>
            <a:picLocks noChangeAspect="1"/>
          </p:cNvPicPr>
          <p:nvPr/>
        </p:nvPicPr>
        <p:blipFill>
          <a:blip r:embed="rId3"/>
          <a:stretch>
            <a:fillRect/>
          </a:stretch>
        </p:blipFill>
        <p:spPr>
          <a:xfrm>
            <a:off x="7781" y="1128156"/>
            <a:ext cx="7523787" cy="4643252"/>
          </a:xfrm>
          <a:prstGeom prst="rect">
            <a:avLst/>
          </a:prstGeom>
        </p:spPr>
      </p:pic>
      <p:pic>
        <p:nvPicPr>
          <p:cNvPr id="15" name="Picture 14">
            <a:extLst>
              <a:ext uri="{FF2B5EF4-FFF2-40B4-BE49-F238E27FC236}">
                <a16:creationId xmlns:a16="http://schemas.microsoft.com/office/drawing/2014/main" id="{1F343413-D5EA-4D72-A165-9D8223C3886D}"/>
              </a:ext>
            </a:extLst>
          </p:cNvPr>
          <p:cNvPicPr>
            <a:picLocks noChangeAspect="1"/>
          </p:cNvPicPr>
          <p:nvPr/>
        </p:nvPicPr>
        <p:blipFill>
          <a:blip r:embed="rId4"/>
          <a:stretch>
            <a:fillRect/>
          </a:stretch>
        </p:blipFill>
        <p:spPr>
          <a:xfrm>
            <a:off x="8045272" y="4199219"/>
            <a:ext cx="3613328" cy="2411429"/>
          </a:xfrm>
          <a:prstGeom prst="rect">
            <a:avLst/>
          </a:prstGeom>
        </p:spPr>
      </p:pic>
    </p:spTree>
    <p:extLst>
      <p:ext uri="{BB962C8B-B14F-4D97-AF65-F5344CB8AC3E}">
        <p14:creationId xmlns:p14="http://schemas.microsoft.com/office/powerpoint/2010/main" val="300237554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9F5EB8-AB42-47FD-8F4A-176C0A4B1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8B3AE79A-6B95-44C3-B0A5-80E2F3E60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0"/>
            <a:ext cx="465164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49FE10-080D-48D7-80FF-9A64D270A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551" y="2054942"/>
            <a:ext cx="4657449" cy="1828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5">
            <a:extLst>
              <a:ext uri="{FF2B5EF4-FFF2-40B4-BE49-F238E27FC236}">
                <a16:creationId xmlns:a16="http://schemas.microsoft.com/office/drawing/2014/main" id="{1154E90E-D39F-4F43-9DA5-6FE564BF642C}"/>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400" spc="150" dirty="0">
                <a:solidFill>
                  <a:schemeClr val="tx2"/>
                </a:solidFill>
              </a:rPr>
              <a:t>Gogo Race Times Year Over Year</a:t>
            </a:r>
          </a:p>
        </p:txBody>
      </p:sp>
      <p:sp>
        <p:nvSpPr>
          <p:cNvPr id="15" name="Rectangle 14">
            <a:extLst>
              <a:ext uri="{FF2B5EF4-FFF2-40B4-BE49-F238E27FC236}">
                <a16:creationId xmlns:a16="http://schemas.microsoft.com/office/drawing/2014/main" id="{60A9E987-6859-4A62-922F-51B47D50D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C582731-67BE-4123-BC51-132A4B18A65A}"/>
              </a:ext>
            </a:extLst>
          </p:cNvPr>
          <p:cNvPicPr>
            <a:picLocks noChangeAspect="1"/>
          </p:cNvPicPr>
          <p:nvPr/>
        </p:nvPicPr>
        <p:blipFill>
          <a:blip r:embed="rId3"/>
          <a:stretch>
            <a:fillRect/>
          </a:stretch>
        </p:blipFill>
        <p:spPr>
          <a:xfrm>
            <a:off x="132437" y="1142823"/>
            <a:ext cx="7408904" cy="4572353"/>
          </a:xfrm>
          <a:prstGeom prst="rect">
            <a:avLst/>
          </a:prstGeom>
        </p:spPr>
      </p:pic>
    </p:spTree>
    <p:extLst>
      <p:ext uri="{BB962C8B-B14F-4D97-AF65-F5344CB8AC3E}">
        <p14:creationId xmlns:p14="http://schemas.microsoft.com/office/powerpoint/2010/main" val="421552717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9F5EB8-AB42-47FD-8F4A-176C0A4B1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8B3AE79A-6B95-44C3-B0A5-80E2F3E60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0"/>
            <a:ext cx="465164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49FE10-080D-48D7-80FF-9A64D270A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551" y="2054942"/>
            <a:ext cx="4657449" cy="1828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5">
            <a:extLst>
              <a:ext uri="{FF2B5EF4-FFF2-40B4-BE49-F238E27FC236}">
                <a16:creationId xmlns:a16="http://schemas.microsoft.com/office/drawing/2014/main" id="{1154E90E-D39F-4F43-9DA5-6FE564BF642C}"/>
              </a:ext>
            </a:extLst>
          </p:cNvPr>
          <p:cNvSpPr>
            <a:spLocks noGrp="1"/>
          </p:cNvSpPr>
          <p:nvPr>
            <p:ph type="title"/>
          </p:nvPr>
        </p:nvSpPr>
        <p:spPr>
          <a:xfrm>
            <a:off x="7534551" y="2194560"/>
            <a:ext cx="4651643" cy="1739347"/>
          </a:xfrm>
        </p:spPr>
        <p:txBody>
          <a:bodyPr vert="horz" lIns="91440" tIns="45720" rIns="91440" bIns="45720" rtlCol="0" anchor="ctr">
            <a:noAutofit/>
          </a:bodyPr>
          <a:lstStyle/>
          <a:p>
            <a:pPr algn="ctr">
              <a:lnSpc>
                <a:spcPct val="80000"/>
              </a:lnSpc>
            </a:pPr>
            <a:r>
              <a:rPr lang="en-US" sz="3600" spc="150" dirty="0">
                <a:solidFill>
                  <a:schemeClr val="tx2"/>
                </a:solidFill>
              </a:rPr>
              <a:t>Average Race Time Year Over Year – All Companies</a:t>
            </a:r>
          </a:p>
        </p:txBody>
      </p:sp>
      <p:sp>
        <p:nvSpPr>
          <p:cNvPr id="15" name="Rectangle 14">
            <a:extLst>
              <a:ext uri="{FF2B5EF4-FFF2-40B4-BE49-F238E27FC236}">
                <a16:creationId xmlns:a16="http://schemas.microsoft.com/office/drawing/2014/main" id="{60A9E987-6859-4A62-922F-51B47D50D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D202FCC-19E9-4EDD-B63C-019A7FDC757F}"/>
              </a:ext>
            </a:extLst>
          </p:cNvPr>
          <p:cNvPicPr>
            <a:picLocks noChangeAspect="1"/>
          </p:cNvPicPr>
          <p:nvPr/>
        </p:nvPicPr>
        <p:blipFill rotWithShape="1">
          <a:blip r:embed="rId3"/>
          <a:srcRect r="14779"/>
          <a:stretch/>
        </p:blipFill>
        <p:spPr>
          <a:xfrm>
            <a:off x="1763" y="376244"/>
            <a:ext cx="7530067" cy="5453056"/>
          </a:xfrm>
          <a:prstGeom prst="rect">
            <a:avLst/>
          </a:prstGeom>
        </p:spPr>
      </p:pic>
      <p:pic>
        <p:nvPicPr>
          <p:cNvPr id="12" name="Picture 11">
            <a:extLst>
              <a:ext uri="{FF2B5EF4-FFF2-40B4-BE49-F238E27FC236}">
                <a16:creationId xmlns:a16="http://schemas.microsoft.com/office/drawing/2014/main" id="{5507DAA9-E27D-4C74-BD70-2CB87E2D9000}"/>
              </a:ext>
            </a:extLst>
          </p:cNvPr>
          <p:cNvPicPr>
            <a:picLocks noChangeAspect="1"/>
          </p:cNvPicPr>
          <p:nvPr/>
        </p:nvPicPr>
        <p:blipFill rotWithShape="1">
          <a:blip r:embed="rId3"/>
          <a:srcRect l="86063" t="38589" r="1470" b="40444"/>
          <a:stretch/>
        </p:blipFill>
        <p:spPr>
          <a:xfrm>
            <a:off x="6592030" y="5506314"/>
            <a:ext cx="939800" cy="975442"/>
          </a:xfrm>
          <a:prstGeom prst="rect">
            <a:avLst/>
          </a:prstGeom>
        </p:spPr>
      </p:pic>
    </p:spTree>
    <p:extLst>
      <p:ext uri="{BB962C8B-B14F-4D97-AF65-F5344CB8AC3E}">
        <p14:creationId xmlns:p14="http://schemas.microsoft.com/office/powerpoint/2010/main" val="1488505951"/>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9F5EB8-AB42-47FD-8F4A-176C0A4B1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8B3AE79A-6B95-44C3-B0A5-80E2F3E60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0"/>
            <a:ext cx="465164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49FE10-080D-48D7-80FF-9A64D270A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551" y="2054942"/>
            <a:ext cx="4657449" cy="1828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5">
            <a:extLst>
              <a:ext uri="{FF2B5EF4-FFF2-40B4-BE49-F238E27FC236}">
                <a16:creationId xmlns:a16="http://schemas.microsoft.com/office/drawing/2014/main" id="{1154E90E-D39F-4F43-9DA5-6FE564BF642C}"/>
              </a:ext>
            </a:extLst>
          </p:cNvPr>
          <p:cNvSpPr>
            <a:spLocks noGrp="1"/>
          </p:cNvSpPr>
          <p:nvPr>
            <p:ph type="title"/>
          </p:nvPr>
        </p:nvSpPr>
        <p:spPr>
          <a:xfrm>
            <a:off x="7534551" y="2194560"/>
            <a:ext cx="4651643" cy="1739347"/>
          </a:xfrm>
        </p:spPr>
        <p:txBody>
          <a:bodyPr vert="horz" lIns="91440" tIns="45720" rIns="91440" bIns="45720" rtlCol="0" anchor="ctr">
            <a:noAutofit/>
          </a:bodyPr>
          <a:lstStyle/>
          <a:p>
            <a:pPr algn="ctr">
              <a:lnSpc>
                <a:spcPct val="80000"/>
              </a:lnSpc>
            </a:pPr>
            <a:r>
              <a:rPr lang="en-US" sz="3600" spc="150" dirty="0">
                <a:solidFill>
                  <a:schemeClr val="tx2"/>
                </a:solidFill>
              </a:rPr>
              <a:t>Male &amp; Female Race Times YoY</a:t>
            </a:r>
          </a:p>
        </p:txBody>
      </p:sp>
      <p:sp>
        <p:nvSpPr>
          <p:cNvPr id="15" name="Rectangle 14">
            <a:extLst>
              <a:ext uri="{FF2B5EF4-FFF2-40B4-BE49-F238E27FC236}">
                <a16:creationId xmlns:a16="http://schemas.microsoft.com/office/drawing/2014/main" id="{60A9E987-6859-4A62-922F-51B47D50D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3BD2AC13-9B88-4D0E-A7ED-43CCDF11EF1C}"/>
              </a:ext>
            </a:extLst>
          </p:cNvPr>
          <p:cNvPicPr>
            <a:picLocks noChangeAspect="1"/>
          </p:cNvPicPr>
          <p:nvPr/>
        </p:nvPicPr>
        <p:blipFill rotWithShape="1">
          <a:blip r:embed="rId3"/>
          <a:srcRect r="1886"/>
          <a:stretch/>
        </p:blipFill>
        <p:spPr>
          <a:xfrm>
            <a:off x="-4474" y="1032195"/>
            <a:ext cx="7533219" cy="4738410"/>
          </a:xfrm>
          <a:prstGeom prst="rect">
            <a:avLst/>
          </a:prstGeom>
        </p:spPr>
      </p:pic>
      <p:sp>
        <p:nvSpPr>
          <p:cNvPr id="12" name="Rectangle 11">
            <a:extLst>
              <a:ext uri="{FF2B5EF4-FFF2-40B4-BE49-F238E27FC236}">
                <a16:creationId xmlns:a16="http://schemas.microsoft.com/office/drawing/2014/main" id="{0FC4DBBB-A874-4F57-ABD9-7634E2CCEAED}"/>
              </a:ext>
            </a:extLst>
          </p:cNvPr>
          <p:cNvSpPr/>
          <p:nvPr/>
        </p:nvSpPr>
        <p:spPr>
          <a:xfrm>
            <a:off x="177800" y="5838595"/>
            <a:ext cx="6959600" cy="826301"/>
          </a:xfrm>
          <a:prstGeom prst="rect">
            <a:avLst/>
          </a:prstGeom>
          <a:solidFill>
            <a:srgbClr val="099BDD"/>
          </a:solidFill>
          <a:ln w="12700" cap="flat" cmpd="sng" algn="ctr">
            <a:noFill/>
            <a:prstDash val="solid"/>
          </a:ln>
          <a:effectLst/>
        </p:spPr>
        <p:txBody>
          <a:bodyPr rtlCol="0" anchor="ct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Corbel" panose="020B0503020204020204"/>
                <a:ea typeface="+mn-ea"/>
                <a:cs typeface="+mn-cs"/>
              </a:rPr>
              <a:t>Average Female Time for Gogo in 2019 was 47.5 mins (18 runners)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Corbel" panose="020B0503020204020204"/>
                <a:ea typeface="+mn-ea"/>
                <a:cs typeface="+mn-cs"/>
              </a:rPr>
              <a:t>Average Male Time for Gogo in 2019 was 38.5 mins (44 runners)</a:t>
            </a:r>
          </a:p>
        </p:txBody>
      </p:sp>
    </p:spTree>
    <p:extLst>
      <p:ext uri="{BB962C8B-B14F-4D97-AF65-F5344CB8AC3E}">
        <p14:creationId xmlns:p14="http://schemas.microsoft.com/office/powerpoint/2010/main" val="135119333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9F5EB8-AB42-47FD-8F4A-176C0A4B1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8B3AE79A-6B95-44C3-B0A5-80E2F3E60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0"/>
            <a:ext cx="465164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49FE10-080D-48D7-80FF-9A64D270A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551" y="2054942"/>
            <a:ext cx="4657449" cy="1828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5">
            <a:extLst>
              <a:ext uri="{FF2B5EF4-FFF2-40B4-BE49-F238E27FC236}">
                <a16:creationId xmlns:a16="http://schemas.microsoft.com/office/drawing/2014/main" id="{1154E90E-D39F-4F43-9DA5-6FE564BF642C}"/>
              </a:ext>
            </a:extLst>
          </p:cNvPr>
          <p:cNvSpPr>
            <a:spLocks noGrp="1"/>
          </p:cNvSpPr>
          <p:nvPr>
            <p:ph type="title"/>
          </p:nvPr>
        </p:nvSpPr>
        <p:spPr>
          <a:xfrm>
            <a:off x="7534551" y="2194560"/>
            <a:ext cx="4651643" cy="1739347"/>
          </a:xfrm>
        </p:spPr>
        <p:txBody>
          <a:bodyPr vert="horz" lIns="91440" tIns="45720" rIns="91440" bIns="45720" rtlCol="0" anchor="ctr">
            <a:noAutofit/>
          </a:bodyPr>
          <a:lstStyle/>
          <a:p>
            <a:pPr algn="ctr">
              <a:lnSpc>
                <a:spcPct val="80000"/>
              </a:lnSpc>
            </a:pPr>
            <a:r>
              <a:rPr lang="en-US" sz="3600" spc="150" dirty="0">
                <a:solidFill>
                  <a:schemeClr val="tx2"/>
                </a:solidFill>
              </a:rPr>
              <a:t>A Gogo Individual’s Race Time YoY</a:t>
            </a:r>
          </a:p>
        </p:txBody>
      </p:sp>
      <p:sp>
        <p:nvSpPr>
          <p:cNvPr id="15" name="Rectangle 14">
            <a:extLst>
              <a:ext uri="{FF2B5EF4-FFF2-40B4-BE49-F238E27FC236}">
                <a16:creationId xmlns:a16="http://schemas.microsoft.com/office/drawing/2014/main" id="{60A9E987-6859-4A62-922F-51B47D50D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AE7ADFC-E7EF-4D3E-B19E-489B8587DF15}"/>
              </a:ext>
            </a:extLst>
          </p:cNvPr>
          <p:cNvPicPr>
            <a:picLocks noChangeAspect="1"/>
          </p:cNvPicPr>
          <p:nvPr/>
        </p:nvPicPr>
        <p:blipFill>
          <a:blip r:embed="rId3"/>
          <a:stretch>
            <a:fillRect/>
          </a:stretch>
        </p:blipFill>
        <p:spPr>
          <a:xfrm>
            <a:off x="79248" y="1162069"/>
            <a:ext cx="7346536" cy="4533862"/>
          </a:xfrm>
          <a:prstGeom prst="rect">
            <a:avLst/>
          </a:prstGeom>
        </p:spPr>
      </p:pic>
    </p:spTree>
    <p:extLst>
      <p:ext uri="{BB962C8B-B14F-4D97-AF65-F5344CB8AC3E}">
        <p14:creationId xmlns:p14="http://schemas.microsoft.com/office/powerpoint/2010/main" val="307601097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E37985-09B8-4F09-93C7-44CB3EDE5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6198"/>
            <a:ext cx="12192000" cy="60056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D0F86EE-1C0E-439B-A4C7-79FEC4A050C6}"/>
              </a:ext>
            </a:extLst>
          </p:cNvPr>
          <p:cNvPicPr>
            <a:picLocks noChangeAspect="1"/>
          </p:cNvPicPr>
          <p:nvPr/>
        </p:nvPicPr>
        <p:blipFill rotWithShape="1">
          <a:blip r:embed="rId3"/>
          <a:srcRect r="44321" b="10013"/>
          <a:stretch/>
        </p:blipFill>
        <p:spPr>
          <a:xfrm>
            <a:off x="4354068" y="613720"/>
            <a:ext cx="3483864" cy="5630559"/>
          </a:xfrm>
          <a:prstGeom prst="rect">
            <a:avLst/>
          </a:prstGeom>
        </p:spPr>
      </p:pic>
    </p:spTree>
    <p:extLst>
      <p:ext uri="{BB962C8B-B14F-4D97-AF65-F5344CB8AC3E}">
        <p14:creationId xmlns:p14="http://schemas.microsoft.com/office/powerpoint/2010/main" val="2646184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9F5EB8-AB42-47FD-8F4A-176C0A4B1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8B3AE79A-6B95-44C3-B0A5-80E2F3E60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0"/>
            <a:ext cx="465164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49FE10-080D-48D7-80FF-9A64D270A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551" y="2054942"/>
            <a:ext cx="4657449" cy="1828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5">
            <a:extLst>
              <a:ext uri="{FF2B5EF4-FFF2-40B4-BE49-F238E27FC236}">
                <a16:creationId xmlns:a16="http://schemas.microsoft.com/office/drawing/2014/main" id="{7E63621A-9023-4685-8740-73D617055E07}"/>
              </a:ext>
            </a:extLst>
          </p:cNvPr>
          <p:cNvSpPr txBox="1">
            <a:spLocks/>
          </p:cNvSpPr>
          <p:nvPr/>
        </p:nvSpPr>
        <p:spPr>
          <a:xfrm>
            <a:off x="7865806" y="2194560"/>
            <a:ext cx="4001729" cy="173934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Aft>
                <a:spcPts val="600"/>
              </a:spcAft>
            </a:pPr>
            <a:r>
              <a:rPr lang="en-US" sz="4100" cap="all" spc="150" dirty="0">
                <a:solidFill>
                  <a:schemeClr val="tx2"/>
                </a:solidFill>
              </a:rPr>
              <a:t>Gogo Average Race Time vs All Companies</a:t>
            </a:r>
          </a:p>
        </p:txBody>
      </p:sp>
      <p:sp>
        <p:nvSpPr>
          <p:cNvPr id="15" name="Rectangle 14">
            <a:extLst>
              <a:ext uri="{FF2B5EF4-FFF2-40B4-BE49-F238E27FC236}">
                <a16:creationId xmlns:a16="http://schemas.microsoft.com/office/drawing/2014/main" id="{60A9E987-6859-4A62-922F-51B47D50D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5925E86-CF81-415A-BF08-6E99380F343A}"/>
              </a:ext>
            </a:extLst>
          </p:cNvPr>
          <p:cNvPicPr>
            <a:picLocks noChangeAspect="1"/>
          </p:cNvPicPr>
          <p:nvPr/>
        </p:nvPicPr>
        <p:blipFill rotWithShape="1">
          <a:blip r:embed="rId3"/>
          <a:srcRect l="7845"/>
          <a:stretch/>
        </p:blipFill>
        <p:spPr>
          <a:xfrm>
            <a:off x="66284" y="952464"/>
            <a:ext cx="7396176" cy="4953071"/>
          </a:xfrm>
          <a:prstGeom prst="rect">
            <a:avLst/>
          </a:prstGeom>
        </p:spPr>
      </p:pic>
      <p:sp>
        <p:nvSpPr>
          <p:cNvPr id="7" name="Rectangle 6">
            <a:extLst>
              <a:ext uri="{FF2B5EF4-FFF2-40B4-BE49-F238E27FC236}">
                <a16:creationId xmlns:a16="http://schemas.microsoft.com/office/drawing/2014/main" id="{6DD7DBDA-6F05-4784-BC46-F6DB54A6A9E7}"/>
              </a:ext>
            </a:extLst>
          </p:cNvPr>
          <p:cNvSpPr/>
          <p:nvPr/>
        </p:nvSpPr>
        <p:spPr>
          <a:xfrm>
            <a:off x="1094941" y="6029605"/>
            <a:ext cx="5350476" cy="7119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63 (10%) of companies have less than 5 runners</a:t>
            </a:r>
          </a:p>
          <a:p>
            <a:pPr marL="285750" indent="-285750">
              <a:buFont typeface="Arial" panose="020B0604020202020204" pitchFamily="34" charset="0"/>
              <a:buChar char="•"/>
            </a:pPr>
            <a:r>
              <a:rPr lang="en-US" dirty="0"/>
              <a:t>190 (28%) of companies have 10 or fewer runners</a:t>
            </a:r>
          </a:p>
        </p:txBody>
      </p:sp>
    </p:spTree>
    <p:extLst>
      <p:ext uri="{BB962C8B-B14F-4D97-AF65-F5344CB8AC3E}">
        <p14:creationId xmlns:p14="http://schemas.microsoft.com/office/powerpoint/2010/main" val="969291549"/>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9F5EB8-AB42-47FD-8F4A-176C0A4B1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8B3AE79A-6B95-44C3-B0A5-80E2F3E60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0"/>
            <a:ext cx="465164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49FE10-080D-48D7-80FF-9A64D270A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551" y="2054942"/>
            <a:ext cx="4657449" cy="1828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5">
            <a:extLst>
              <a:ext uri="{FF2B5EF4-FFF2-40B4-BE49-F238E27FC236}">
                <a16:creationId xmlns:a16="http://schemas.microsoft.com/office/drawing/2014/main" id="{7E63621A-9023-4685-8740-73D617055E07}"/>
              </a:ext>
            </a:extLst>
          </p:cNvPr>
          <p:cNvSpPr txBox="1">
            <a:spLocks/>
          </p:cNvSpPr>
          <p:nvPr/>
        </p:nvSpPr>
        <p:spPr>
          <a:xfrm>
            <a:off x="7865806" y="2194560"/>
            <a:ext cx="4001729" cy="1739347"/>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Aft>
                <a:spcPts val="600"/>
              </a:spcAft>
            </a:pPr>
            <a:r>
              <a:rPr lang="en-US" sz="4100" cap="all" spc="150" dirty="0">
                <a:solidFill>
                  <a:schemeClr val="tx2"/>
                </a:solidFill>
              </a:rPr>
              <a:t>Gogo Average Race Time vs. Companies in Same Team Size group</a:t>
            </a:r>
          </a:p>
        </p:txBody>
      </p:sp>
      <p:sp>
        <p:nvSpPr>
          <p:cNvPr id="15" name="Rectangle 14">
            <a:extLst>
              <a:ext uri="{FF2B5EF4-FFF2-40B4-BE49-F238E27FC236}">
                <a16:creationId xmlns:a16="http://schemas.microsoft.com/office/drawing/2014/main" id="{60A9E987-6859-4A62-922F-51B47D50D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4A08BD03-A1A8-419E-94C1-1C4783036941}"/>
              </a:ext>
            </a:extLst>
          </p:cNvPr>
          <p:cNvPicPr>
            <a:picLocks noChangeAspect="1"/>
          </p:cNvPicPr>
          <p:nvPr/>
        </p:nvPicPr>
        <p:blipFill rotWithShape="1">
          <a:blip r:embed="rId2"/>
          <a:srcRect l="7812"/>
          <a:stretch/>
        </p:blipFill>
        <p:spPr>
          <a:xfrm>
            <a:off x="177800" y="1019566"/>
            <a:ext cx="7198375" cy="4818868"/>
          </a:xfrm>
          <a:prstGeom prst="rect">
            <a:avLst/>
          </a:prstGeom>
        </p:spPr>
      </p:pic>
    </p:spTree>
    <p:extLst>
      <p:ext uri="{BB962C8B-B14F-4D97-AF65-F5344CB8AC3E}">
        <p14:creationId xmlns:p14="http://schemas.microsoft.com/office/powerpoint/2010/main" val="191986565"/>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C2106-93A5-4634-8597-B5A20BEA193A}"/>
              </a:ext>
            </a:extLst>
          </p:cNvPr>
          <p:cNvSpPr>
            <a:spLocks noGrp="1"/>
          </p:cNvSpPr>
          <p:nvPr>
            <p:ph type="title"/>
          </p:nvPr>
        </p:nvSpPr>
        <p:spPr/>
        <p:txBody>
          <a:bodyPr/>
          <a:lstStyle/>
          <a:p>
            <a:pPr algn="ctr"/>
            <a:r>
              <a:rPr lang="en-US" b="1" dirty="0"/>
              <a:t>Race for Data Takeaways</a:t>
            </a:r>
            <a:endParaRPr lang="en-US" dirty="0"/>
          </a:p>
        </p:txBody>
      </p:sp>
      <p:sp>
        <p:nvSpPr>
          <p:cNvPr id="4" name="TextBox 3">
            <a:extLst>
              <a:ext uri="{FF2B5EF4-FFF2-40B4-BE49-F238E27FC236}">
                <a16:creationId xmlns:a16="http://schemas.microsoft.com/office/drawing/2014/main" id="{1203E17D-1737-447C-A68A-655F4851B67A}"/>
              </a:ext>
            </a:extLst>
          </p:cNvPr>
          <p:cNvSpPr txBox="1"/>
          <p:nvPr/>
        </p:nvSpPr>
        <p:spPr>
          <a:xfrm>
            <a:off x="190501" y="1988147"/>
            <a:ext cx="11874500"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Plotting in R is easy! Can easily change variables and rerun code to reproduce plots quickly</a:t>
            </a:r>
          </a:p>
          <a:p>
            <a:pPr marL="285750" indent="-285750">
              <a:buFont typeface="Arial" panose="020B0604020202020204" pitchFamily="34" charset="0"/>
              <a:buChar char="•"/>
            </a:pPr>
            <a:r>
              <a:rPr lang="en-US" sz="2400" dirty="0"/>
              <a:t>Gogo runners need to train harder for next year’s race!</a:t>
            </a:r>
          </a:p>
        </p:txBody>
      </p:sp>
      <p:pic>
        <p:nvPicPr>
          <p:cNvPr id="5" name="Picture 4">
            <a:extLst>
              <a:ext uri="{FF2B5EF4-FFF2-40B4-BE49-F238E27FC236}">
                <a16:creationId xmlns:a16="http://schemas.microsoft.com/office/drawing/2014/main" id="{7E829313-F42D-471B-9321-EBD620C2E7F3}"/>
              </a:ext>
            </a:extLst>
          </p:cNvPr>
          <p:cNvPicPr>
            <a:picLocks noChangeAspect="1"/>
          </p:cNvPicPr>
          <p:nvPr/>
        </p:nvPicPr>
        <p:blipFill>
          <a:blip r:embed="rId3"/>
          <a:stretch>
            <a:fillRect/>
          </a:stretch>
        </p:blipFill>
        <p:spPr>
          <a:xfrm>
            <a:off x="3581050" y="2891245"/>
            <a:ext cx="5029899" cy="3773838"/>
          </a:xfrm>
          <a:prstGeom prst="rect">
            <a:avLst/>
          </a:prstGeom>
        </p:spPr>
      </p:pic>
    </p:spTree>
    <p:extLst>
      <p:ext uri="{BB962C8B-B14F-4D97-AF65-F5344CB8AC3E}">
        <p14:creationId xmlns:p14="http://schemas.microsoft.com/office/powerpoint/2010/main" val="349778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D693A-9966-4404-941A-07606B154CA5}"/>
              </a:ext>
            </a:extLst>
          </p:cNvPr>
          <p:cNvPicPr>
            <a:picLocks noChangeAspect="1"/>
          </p:cNvPicPr>
          <p:nvPr/>
        </p:nvPicPr>
        <p:blipFill rotWithShape="1">
          <a:blip r:embed="rId2"/>
          <a:srcRect l="21889" t="63566" r="49157" b="23256"/>
          <a:stretch/>
        </p:blipFill>
        <p:spPr>
          <a:xfrm>
            <a:off x="6096000" y="5022106"/>
            <a:ext cx="5715000" cy="1463179"/>
          </a:xfrm>
          <a:prstGeom prst="rect">
            <a:avLst/>
          </a:prstGeom>
        </p:spPr>
      </p:pic>
      <p:pic>
        <p:nvPicPr>
          <p:cNvPr id="2" name="Picture 1">
            <a:extLst>
              <a:ext uri="{FF2B5EF4-FFF2-40B4-BE49-F238E27FC236}">
                <a16:creationId xmlns:a16="http://schemas.microsoft.com/office/drawing/2014/main" id="{2A4C9E92-48F0-4C54-A338-792E1708331B}"/>
              </a:ext>
            </a:extLst>
          </p:cNvPr>
          <p:cNvPicPr>
            <a:picLocks noChangeAspect="1"/>
          </p:cNvPicPr>
          <p:nvPr/>
        </p:nvPicPr>
        <p:blipFill rotWithShape="1">
          <a:blip r:embed="rId3"/>
          <a:srcRect l="10640" t="54736" r="48023" b="4515"/>
          <a:stretch/>
        </p:blipFill>
        <p:spPr>
          <a:xfrm>
            <a:off x="3939101" y="233914"/>
            <a:ext cx="8091899" cy="4486938"/>
          </a:xfrm>
          <a:prstGeom prst="rect">
            <a:avLst/>
          </a:prstGeom>
        </p:spPr>
      </p:pic>
      <p:sp>
        <p:nvSpPr>
          <p:cNvPr id="4" name="Rectangle 3">
            <a:extLst>
              <a:ext uri="{FF2B5EF4-FFF2-40B4-BE49-F238E27FC236}">
                <a16:creationId xmlns:a16="http://schemas.microsoft.com/office/drawing/2014/main" id="{11888668-5A4C-4D99-B027-1F52D92A40C3}"/>
              </a:ext>
            </a:extLst>
          </p:cNvPr>
          <p:cNvSpPr/>
          <p:nvPr/>
        </p:nvSpPr>
        <p:spPr>
          <a:xfrm>
            <a:off x="8415147" y="5956022"/>
            <a:ext cx="3395853" cy="4784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6054A4E-2208-4732-894B-A596EDB59DDF}"/>
              </a:ext>
            </a:extLst>
          </p:cNvPr>
          <p:cNvPicPr>
            <a:picLocks noChangeAspect="1"/>
          </p:cNvPicPr>
          <p:nvPr/>
        </p:nvPicPr>
        <p:blipFill>
          <a:blip r:embed="rId4"/>
          <a:stretch>
            <a:fillRect/>
          </a:stretch>
        </p:blipFill>
        <p:spPr>
          <a:xfrm>
            <a:off x="0" y="0"/>
            <a:ext cx="3852672" cy="6858000"/>
          </a:xfrm>
          <a:prstGeom prst="rect">
            <a:avLst/>
          </a:prstGeom>
        </p:spPr>
      </p:pic>
    </p:spTree>
    <p:extLst>
      <p:ext uri="{BB962C8B-B14F-4D97-AF65-F5344CB8AC3E}">
        <p14:creationId xmlns:p14="http://schemas.microsoft.com/office/powerpoint/2010/main" val="2383368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25239F-A6FB-43A8-BD4A-3FB7C0B48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9F5EF35B-201C-44F0-B571-2B74F9527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08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25CBB-8AB1-4ED1-968E-02C3A490D3DB}"/>
              </a:ext>
            </a:extLst>
          </p:cNvPr>
          <p:cNvSpPr>
            <a:spLocks noGrp="1"/>
          </p:cNvSpPr>
          <p:nvPr>
            <p:ph type="title"/>
          </p:nvPr>
        </p:nvSpPr>
        <p:spPr>
          <a:xfrm>
            <a:off x="643467" y="321710"/>
            <a:ext cx="5598957" cy="990024"/>
          </a:xfrm>
        </p:spPr>
        <p:txBody>
          <a:bodyPr vert="horz" lIns="91440" tIns="45720" rIns="91440" bIns="45720" rtlCol="0" anchor="ctr">
            <a:normAutofit/>
          </a:bodyPr>
          <a:lstStyle/>
          <a:p>
            <a:pPr algn="ctr"/>
            <a:r>
              <a:rPr lang="en-US" sz="2400" b="1" dirty="0">
                <a:solidFill>
                  <a:schemeClr val="bg1"/>
                </a:solidFill>
              </a:rPr>
              <a:t>R   Code</a:t>
            </a:r>
          </a:p>
        </p:txBody>
      </p:sp>
      <p:sp>
        <p:nvSpPr>
          <p:cNvPr id="3" name="TextBox 2">
            <a:extLst>
              <a:ext uri="{FF2B5EF4-FFF2-40B4-BE49-F238E27FC236}">
                <a16:creationId xmlns:a16="http://schemas.microsoft.com/office/drawing/2014/main" id="{163AABC4-D847-4303-A198-ECD36E2B7BEF}"/>
              </a:ext>
            </a:extLst>
          </p:cNvPr>
          <p:cNvSpPr txBox="1"/>
          <p:nvPr/>
        </p:nvSpPr>
        <p:spPr>
          <a:xfrm>
            <a:off x="247351" y="1363169"/>
            <a:ext cx="6391188" cy="4206240"/>
          </a:xfrm>
          <a:prstGeom prst="rect">
            <a:avLst/>
          </a:prstGeom>
        </p:spPr>
        <p:txBody>
          <a:bodyPr vert="horz" lIns="91440" tIns="45720" rIns="91440" bIns="45720" rtlCol="0">
            <a:normAutofit fontScale="77500" lnSpcReduction="20000"/>
          </a:bodyPr>
          <a:lstStyle/>
          <a:p>
            <a:pPr indent="-182880" defTabSz="914400">
              <a:lnSpc>
                <a:spcPct val="90000"/>
              </a:lnSpc>
              <a:spcAft>
                <a:spcPts val="600"/>
              </a:spcAft>
              <a:buClr>
                <a:schemeClr val="tx1"/>
              </a:buClr>
              <a:buFont typeface="Wingdings" pitchFamily="2" charset="2"/>
              <a:buChar char=""/>
            </a:pPr>
            <a:r>
              <a:rPr lang="en-US" sz="3800" dirty="0">
                <a:solidFill>
                  <a:schemeClr val="bg1"/>
                </a:solidFill>
              </a:rPr>
              <a:t>library(</a:t>
            </a:r>
            <a:r>
              <a:rPr lang="en-US" sz="3800" dirty="0" err="1">
                <a:solidFill>
                  <a:schemeClr val="bg1"/>
                </a:solidFill>
              </a:rPr>
              <a:t>jsonlite</a:t>
            </a:r>
            <a:r>
              <a:rPr lang="en-US" sz="3800" dirty="0">
                <a:solidFill>
                  <a:schemeClr val="bg1"/>
                </a:solidFill>
              </a:rPr>
              <a:t>)</a:t>
            </a:r>
          </a:p>
          <a:p>
            <a:pPr indent="-182880" defTabSz="914400">
              <a:lnSpc>
                <a:spcPct val="90000"/>
              </a:lnSpc>
              <a:spcAft>
                <a:spcPts val="600"/>
              </a:spcAft>
              <a:buClr>
                <a:schemeClr val="tx1"/>
              </a:buClr>
              <a:buFont typeface="Wingdings" pitchFamily="2" charset="2"/>
              <a:buChar char=""/>
            </a:pPr>
            <a:r>
              <a:rPr lang="en-US" sz="3800" dirty="0">
                <a:solidFill>
                  <a:schemeClr val="bg1"/>
                </a:solidFill>
              </a:rPr>
              <a:t>library(</a:t>
            </a:r>
            <a:r>
              <a:rPr lang="en-US" sz="3800" dirty="0" err="1">
                <a:solidFill>
                  <a:schemeClr val="bg1"/>
                </a:solidFill>
              </a:rPr>
              <a:t>dplyr</a:t>
            </a:r>
            <a:r>
              <a:rPr lang="en-US" sz="3800" dirty="0">
                <a:solidFill>
                  <a:schemeClr val="bg1"/>
                </a:solidFill>
              </a:rPr>
              <a:t>)</a:t>
            </a:r>
          </a:p>
          <a:p>
            <a:pPr indent="-182880" defTabSz="914400">
              <a:lnSpc>
                <a:spcPct val="90000"/>
              </a:lnSpc>
              <a:spcAft>
                <a:spcPts val="600"/>
              </a:spcAft>
              <a:buClr>
                <a:schemeClr val="tx1"/>
              </a:buClr>
              <a:buFont typeface="Wingdings" pitchFamily="2" charset="2"/>
              <a:buChar char=""/>
            </a:pPr>
            <a:r>
              <a:rPr lang="en-US" sz="3800" dirty="0">
                <a:solidFill>
                  <a:schemeClr val="bg1"/>
                </a:solidFill>
              </a:rPr>
              <a:t>library(</a:t>
            </a:r>
            <a:r>
              <a:rPr lang="en-US" sz="3800" dirty="0" err="1">
                <a:solidFill>
                  <a:schemeClr val="bg1"/>
                </a:solidFill>
              </a:rPr>
              <a:t>tidyr</a:t>
            </a:r>
            <a:r>
              <a:rPr lang="en-US" sz="3800" dirty="0">
                <a:solidFill>
                  <a:schemeClr val="bg1"/>
                </a:solidFill>
              </a:rPr>
              <a:t>)</a:t>
            </a:r>
          </a:p>
          <a:p>
            <a:pPr indent="-182880" defTabSz="914400">
              <a:lnSpc>
                <a:spcPct val="90000"/>
              </a:lnSpc>
              <a:spcAft>
                <a:spcPts val="600"/>
              </a:spcAft>
              <a:buClr>
                <a:schemeClr val="tx1"/>
              </a:buClr>
              <a:buFont typeface="Wingdings" pitchFamily="2" charset="2"/>
              <a:buChar char=""/>
            </a:pPr>
            <a:r>
              <a:rPr lang="en-US" sz="3800" dirty="0">
                <a:solidFill>
                  <a:schemeClr val="bg1"/>
                </a:solidFill>
              </a:rPr>
              <a:t>library(</a:t>
            </a:r>
            <a:r>
              <a:rPr lang="en-US" sz="3800" dirty="0" err="1">
                <a:solidFill>
                  <a:schemeClr val="bg1"/>
                </a:solidFill>
              </a:rPr>
              <a:t>ggplot</a:t>
            </a:r>
            <a:r>
              <a:rPr lang="en-US" sz="3800" dirty="0">
                <a:solidFill>
                  <a:schemeClr val="bg1"/>
                </a:solidFill>
              </a:rPr>
              <a:t>)</a:t>
            </a:r>
          </a:p>
          <a:p>
            <a:pPr indent="-182880" defTabSz="914400">
              <a:lnSpc>
                <a:spcPct val="90000"/>
              </a:lnSpc>
              <a:spcAft>
                <a:spcPts val="600"/>
              </a:spcAft>
              <a:buClr>
                <a:schemeClr val="tx1"/>
              </a:buClr>
              <a:buFont typeface="Wingdings" pitchFamily="2" charset="2"/>
              <a:buChar char=""/>
            </a:pPr>
            <a:endParaRPr lang="en-US" sz="3800" dirty="0">
              <a:solidFill>
                <a:schemeClr val="bg1"/>
              </a:solidFill>
            </a:endParaRPr>
          </a:p>
          <a:p>
            <a:pPr marL="182563" indent="-182563" defTabSz="914400">
              <a:lnSpc>
                <a:spcPct val="90000"/>
              </a:lnSpc>
              <a:spcAft>
                <a:spcPts val="600"/>
              </a:spcAft>
              <a:buClr>
                <a:schemeClr val="tx1"/>
              </a:buClr>
              <a:buFont typeface="Wingdings" pitchFamily="2" charset="2"/>
              <a:buChar char=""/>
            </a:pPr>
            <a:r>
              <a:rPr lang="en-US" sz="3800" dirty="0">
                <a:solidFill>
                  <a:schemeClr val="bg1"/>
                </a:solidFill>
              </a:rPr>
              <a:t>4 API calls using </a:t>
            </a:r>
            <a:r>
              <a:rPr lang="en-US" sz="3800" dirty="0" err="1">
                <a:solidFill>
                  <a:schemeClr val="bg1"/>
                </a:solidFill>
              </a:rPr>
              <a:t>fromJSON</a:t>
            </a:r>
            <a:r>
              <a:rPr lang="en-US" sz="3800" dirty="0">
                <a:solidFill>
                  <a:schemeClr val="bg1"/>
                </a:solidFill>
              </a:rPr>
              <a:t>() – one each for 2016, 2017, 2018, 2019 </a:t>
            </a:r>
          </a:p>
          <a:p>
            <a:pPr marL="182563" indent="-182563" defTabSz="914400">
              <a:lnSpc>
                <a:spcPct val="90000"/>
              </a:lnSpc>
              <a:spcAft>
                <a:spcPts val="600"/>
              </a:spcAft>
              <a:buClr>
                <a:schemeClr val="tx1"/>
              </a:buClr>
              <a:buFont typeface="Wingdings" pitchFamily="2" charset="2"/>
              <a:buChar char=""/>
            </a:pPr>
            <a:endParaRPr lang="en-US" sz="3800" dirty="0">
              <a:solidFill>
                <a:schemeClr val="bg1"/>
              </a:solidFill>
            </a:endParaRPr>
          </a:p>
          <a:p>
            <a:pPr marL="182563" indent="-182563" defTabSz="914400">
              <a:lnSpc>
                <a:spcPct val="90000"/>
              </a:lnSpc>
              <a:spcAft>
                <a:spcPts val="600"/>
              </a:spcAft>
              <a:buClr>
                <a:schemeClr val="tx1"/>
              </a:buClr>
              <a:buFont typeface="Wingdings" pitchFamily="2" charset="2"/>
              <a:buChar char=""/>
            </a:pPr>
            <a:r>
              <a:rPr lang="en-US" sz="3800" dirty="0">
                <a:solidFill>
                  <a:schemeClr val="bg1"/>
                </a:solidFill>
              </a:rPr>
              <a:t>Use </a:t>
            </a:r>
            <a:r>
              <a:rPr lang="en-US" sz="3800" dirty="0" err="1">
                <a:solidFill>
                  <a:schemeClr val="bg1"/>
                </a:solidFill>
              </a:rPr>
              <a:t>rbind</a:t>
            </a:r>
            <a:r>
              <a:rPr lang="en-US" sz="3800" dirty="0">
                <a:solidFill>
                  <a:schemeClr val="bg1"/>
                </a:solidFill>
              </a:rPr>
              <a:t>() to create one data frame with data for every individual racer for the past 4 years</a:t>
            </a:r>
          </a:p>
          <a:p>
            <a:pPr indent="-182880" defTabSz="914400">
              <a:lnSpc>
                <a:spcPct val="90000"/>
              </a:lnSpc>
              <a:spcAft>
                <a:spcPts val="600"/>
              </a:spcAft>
              <a:buClr>
                <a:schemeClr val="tx1"/>
              </a:buClr>
              <a:buFont typeface="Wingdings" pitchFamily="2" charset="2"/>
              <a:buChar char=""/>
            </a:pPr>
            <a:endParaRPr lang="en-US" sz="3800" dirty="0">
              <a:solidFill>
                <a:schemeClr val="bg1"/>
              </a:solidFill>
            </a:endParaRPr>
          </a:p>
          <a:p>
            <a:pPr indent="-182880" defTabSz="914400">
              <a:lnSpc>
                <a:spcPct val="90000"/>
              </a:lnSpc>
              <a:spcAft>
                <a:spcPts val="600"/>
              </a:spcAft>
              <a:buClr>
                <a:schemeClr val="tx1"/>
              </a:buClr>
              <a:buFont typeface="Wingdings" pitchFamily="2" charset="2"/>
              <a:buChar char=""/>
            </a:pPr>
            <a:endParaRPr lang="en-US" sz="1700" dirty="0">
              <a:solidFill>
                <a:schemeClr val="bg1"/>
              </a:solidFill>
            </a:endParaRPr>
          </a:p>
          <a:p>
            <a:pPr indent="-182880" defTabSz="914400">
              <a:lnSpc>
                <a:spcPct val="90000"/>
              </a:lnSpc>
              <a:spcAft>
                <a:spcPts val="600"/>
              </a:spcAft>
              <a:buClr>
                <a:schemeClr val="tx1"/>
              </a:buClr>
              <a:buFont typeface="Wingdings" pitchFamily="2" charset="2"/>
              <a:buChar char=""/>
            </a:pPr>
            <a:endParaRPr lang="en-US" sz="1700" dirty="0">
              <a:solidFill>
                <a:schemeClr val="bg1"/>
              </a:solidFill>
            </a:endParaRPr>
          </a:p>
        </p:txBody>
      </p:sp>
      <p:sp>
        <p:nvSpPr>
          <p:cNvPr id="13" name="Rectangle 12">
            <a:extLst>
              <a:ext uri="{FF2B5EF4-FFF2-40B4-BE49-F238E27FC236}">
                <a16:creationId xmlns:a16="http://schemas.microsoft.com/office/drawing/2014/main" id="{4BF33555-1B12-49B5-BADE-CEAB32216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1186" y="0"/>
            <a:ext cx="53008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E3112C5-C8B4-4C6E-AC88-6346211B9C33}"/>
              </a:ext>
            </a:extLst>
          </p:cNvPr>
          <p:cNvPicPr>
            <a:picLocks noChangeAspect="1"/>
          </p:cNvPicPr>
          <p:nvPr/>
        </p:nvPicPr>
        <p:blipFill rotWithShape="1">
          <a:blip r:embed="rId3"/>
          <a:srcRect b="4894"/>
          <a:stretch/>
        </p:blipFill>
        <p:spPr>
          <a:xfrm>
            <a:off x="7690908" y="1311734"/>
            <a:ext cx="3857625" cy="4257675"/>
          </a:xfrm>
          <a:prstGeom prst="rect">
            <a:avLst/>
          </a:prstGeom>
        </p:spPr>
      </p:pic>
    </p:spTree>
    <p:extLst>
      <p:ext uri="{BB962C8B-B14F-4D97-AF65-F5344CB8AC3E}">
        <p14:creationId xmlns:p14="http://schemas.microsoft.com/office/powerpoint/2010/main" val="334034013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E75778-8865-451E-A418-58B337FE5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7537703"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1C967AF-2CCD-4DFF-BB37-0CF19B795A6E}"/>
              </a:ext>
            </a:extLst>
          </p:cNvPr>
          <p:cNvSpPr>
            <a:spLocks noGrp="1"/>
          </p:cNvSpPr>
          <p:nvPr>
            <p:ph type="title"/>
          </p:nvPr>
        </p:nvSpPr>
        <p:spPr>
          <a:xfrm>
            <a:off x="833191" y="2208879"/>
            <a:ext cx="10515600" cy="1676400"/>
          </a:xfrm>
        </p:spPr>
        <p:txBody>
          <a:bodyPr/>
          <a:lstStyle/>
          <a:p>
            <a:endParaRPr lang="en-US"/>
          </a:p>
        </p:txBody>
      </p:sp>
      <p:pic>
        <p:nvPicPr>
          <p:cNvPr id="7" name="Picture 6">
            <a:extLst>
              <a:ext uri="{FF2B5EF4-FFF2-40B4-BE49-F238E27FC236}">
                <a16:creationId xmlns:a16="http://schemas.microsoft.com/office/drawing/2014/main" id="{5B51BC4A-FBBD-40FA-8FDF-072AA5FF3022}"/>
              </a:ext>
            </a:extLst>
          </p:cNvPr>
          <p:cNvPicPr>
            <a:picLocks noChangeAspect="1"/>
          </p:cNvPicPr>
          <p:nvPr/>
        </p:nvPicPr>
        <p:blipFill rotWithShape="1">
          <a:blip r:embed="rId2"/>
          <a:srcRect t="1246" r="71379" b="70821"/>
          <a:stretch/>
        </p:blipFill>
        <p:spPr>
          <a:xfrm>
            <a:off x="182952" y="271849"/>
            <a:ext cx="11502488" cy="6314302"/>
          </a:xfrm>
          <a:prstGeom prst="rect">
            <a:avLst/>
          </a:prstGeom>
        </p:spPr>
      </p:pic>
    </p:spTree>
    <p:extLst>
      <p:ext uri="{BB962C8B-B14F-4D97-AF65-F5344CB8AC3E}">
        <p14:creationId xmlns:p14="http://schemas.microsoft.com/office/powerpoint/2010/main" val="258376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25239F-A6FB-43A8-BD4A-3FB7C0B48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A457F22-2034-4200-B6E4-5B8372AAC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633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9DA7986-F4F5-4F92-94A3-343B2D720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6981"/>
            <a:ext cx="4686300" cy="1639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5">
            <a:extLst>
              <a:ext uri="{FF2B5EF4-FFF2-40B4-BE49-F238E27FC236}">
                <a16:creationId xmlns:a16="http://schemas.microsoft.com/office/drawing/2014/main" id="{7E63621A-9023-4685-8740-73D617055E07}"/>
              </a:ext>
            </a:extLst>
          </p:cNvPr>
          <p:cNvSpPr txBox="1">
            <a:spLocks/>
          </p:cNvSpPr>
          <p:nvPr/>
        </p:nvSpPr>
        <p:spPr>
          <a:xfrm>
            <a:off x="434340" y="310543"/>
            <a:ext cx="3670874" cy="1508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Aft>
                <a:spcPts val="600"/>
              </a:spcAft>
            </a:pPr>
            <a:r>
              <a:rPr lang="en-US" sz="4000" cap="all" dirty="0">
                <a:solidFill>
                  <a:schemeClr val="tx2"/>
                </a:solidFill>
              </a:rPr>
              <a:t>Racer Stats</a:t>
            </a:r>
          </a:p>
        </p:txBody>
      </p:sp>
      <p:sp>
        <p:nvSpPr>
          <p:cNvPr id="4" name="TextBox 3">
            <a:extLst>
              <a:ext uri="{FF2B5EF4-FFF2-40B4-BE49-F238E27FC236}">
                <a16:creationId xmlns:a16="http://schemas.microsoft.com/office/drawing/2014/main" id="{1C0A2866-A21B-460E-AAB2-A306E2D6179D}"/>
              </a:ext>
            </a:extLst>
          </p:cNvPr>
          <p:cNvSpPr txBox="1"/>
          <p:nvPr/>
        </p:nvSpPr>
        <p:spPr>
          <a:xfrm>
            <a:off x="228600" y="2011680"/>
            <a:ext cx="4082355" cy="4562144"/>
          </a:xfrm>
          <a:prstGeom prst="rect">
            <a:avLst/>
          </a:prstGeom>
        </p:spPr>
        <p:txBody>
          <a:bodyPr vert="horz" lIns="91440" tIns="45720" rIns="91440" bIns="45720" rtlCol="0">
            <a:normAutofit/>
          </a:bodyPr>
          <a:lstStyle/>
          <a:p>
            <a:pPr marL="445770" indent="-342900" defTabSz="914400">
              <a:lnSpc>
                <a:spcPct val="90000"/>
              </a:lnSpc>
              <a:spcAft>
                <a:spcPts val="600"/>
              </a:spcAft>
              <a:buClr>
                <a:schemeClr val="tx1"/>
              </a:buClr>
              <a:buFont typeface="Wingdings" panose="05000000000000000000" pitchFamily="2" charset="2"/>
              <a:buChar char="q"/>
            </a:pPr>
            <a:r>
              <a:rPr lang="en-US" sz="2800" dirty="0">
                <a:solidFill>
                  <a:schemeClr val="bg1"/>
                </a:solidFill>
              </a:rPr>
              <a:t>21,171 total racers in 2019</a:t>
            </a:r>
          </a:p>
          <a:p>
            <a:pPr marL="445770" indent="-342900" defTabSz="914400">
              <a:lnSpc>
                <a:spcPct val="90000"/>
              </a:lnSpc>
              <a:spcAft>
                <a:spcPts val="600"/>
              </a:spcAft>
              <a:buClr>
                <a:schemeClr val="tx1"/>
              </a:buClr>
              <a:buFont typeface="Wingdings" panose="05000000000000000000" pitchFamily="2" charset="2"/>
              <a:buChar char="q"/>
            </a:pPr>
            <a:r>
              <a:rPr lang="en-US" sz="2800" dirty="0">
                <a:solidFill>
                  <a:schemeClr val="bg1"/>
                </a:solidFill>
              </a:rPr>
              <a:t>685 companies participated</a:t>
            </a:r>
          </a:p>
          <a:p>
            <a:pPr marL="445770" indent="-342900" defTabSz="914400">
              <a:lnSpc>
                <a:spcPct val="90000"/>
              </a:lnSpc>
              <a:spcAft>
                <a:spcPts val="600"/>
              </a:spcAft>
              <a:buClr>
                <a:schemeClr val="tx1"/>
              </a:buClr>
              <a:buFont typeface="Wingdings" panose="05000000000000000000" pitchFamily="2" charset="2"/>
              <a:buChar char="q"/>
            </a:pPr>
            <a:r>
              <a:rPr lang="en-US" sz="2800" dirty="0">
                <a:solidFill>
                  <a:schemeClr val="bg1"/>
                </a:solidFill>
              </a:rPr>
              <a:t>Average team size is 31 people  </a:t>
            </a:r>
          </a:p>
          <a:p>
            <a:pPr marL="445770" indent="-342900" defTabSz="914400">
              <a:lnSpc>
                <a:spcPct val="90000"/>
              </a:lnSpc>
              <a:spcAft>
                <a:spcPts val="600"/>
              </a:spcAft>
              <a:buClr>
                <a:schemeClr val="tx1"/>
              </a:buClr>
              <a:buFont typeface="Wingdings" panose="05000000000000000000" pitchFamily="2" charset="2"/>
              <a:buChar char="q"/>
            </a:pPr>
            <a:r>
              <a:rPr lang="en-US" sz="2800" dirty="0">
                <a:solidFill>
                  <a:schemeClr val="bg1"/>
                </a:solidFill>
              </a:rPr>
              <a:t>Median team size is 18 people</a:t>
            </a:r>
          </a:p>
          <a:p>
            <a:pPr indent="-182880" defTabSz="914400">
              <a:lnSpc>
                <a:spcPct val="90000"/>
              </a:lnSpc>
              <a:spcAft>
                <a:spcPts val="600"/>
              </a:spcAft>
              <a:buClr>
                <a:schemeClr val="tx1"/>
              </a:buClr>
              <a:buFont typeface="Wingdings" pitchFamily="2" charset="2"/>
              <a:buChar char=""/>
            </a:pPr>
            <a:endParaRPr lang="en-US" dirty="0">
              <a:solidFill>
                <a:schemeClr val="bg1"/>
              </a:solidFill>
            </a:endParaRPr>
          </a:p>
        </p:txBody>
      </p:sp>
      <p:sp>
        <p:nvSpPr>
          <p:cNvPr id="17" name="Rectangle 16">
            <a:extLst>
              <a:ext uri="{FF2B5EF4-FFF2-40B4-BE49-F238E27FC236}">
                <a16:creationId xmlns:a16="http://schemas.microsoft.com/office/drawing/2014/main" id="{428E76FD-76EE-4DE6-BBA4-EEA6E4B98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A0904AE-AEF0-4FF0-8972-0AFCC644AD55}"/>
              </a:ext>
            </a:extLst>
          </p:cNvPr>
          <p:cNvPicPr>
            <a:picLocks noChangeAspect="1"/>
          </p:cNvPicPr>
          <p:nvPr/>
        </p:nvPicPr>
        <p:blipFill>
          <a:blip r:embed="rId3"/>
          <a:stretch>
            <a:fillRect/>
          </a:stretch>
        </p:blipFill>
        <p:spPr>
          <a:xfrm>
            <a:off x="4684079" y="1255423"/>
            <a:ext cx="7416877" cy="4577273"/>
          </a:xfrm>
          <a:prstGeom prst="rect">
            <a:avLst/>
          </a:prstGeom>
        </p:spPr>
      </p:pic>
    </p:spTree>
    <p:extLst>
      <p:ext uri="{BB962C8B-B14F-4D97-AF65-F5344CB8AC3E}">
        <p14:creationId xmlns:p14="http://schemas.microsoft.com/office/powerpoint/2010/main" val="161901525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9F5EB8-AB42-47FD-8F4A-176C0A4B1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CA758F27-EB0A-4675-AACF-0CD47C911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FDF506A-FD4E-4BBC-A10A-DEB94F9BA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732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571FB1B-4FFC-43D6-8121-390B3A44E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3369"/>
            <a:ext cx="12192000" cy="4846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3819106-23EF-4842-BF01-9AE061C70592}"/>
              </a:ext>
            </a:extLst>
          </p:cNvPr>
          <p:cNvPicPr>
            <a:picLocks noChangeAspect="1"/>
          </p:cNvPicPr>
          <p:nvPr/>
        </p:nvPicPr>
        <p:blipFill>
          <a:blip r:embed="rId3"/>
          <a:stretch>
            <a:fillRect/>
          </a:stretch>
        </p:blipFill>
        <p:spPr>
          <a:xfrm>
            <a:off x="1270000" y="416705"/>
            <a:ext cx="9652000" cy="5956664"/>
          </a:xfrm>
          <a:prstGeom prst="rect">
            <a:avLst/>
          </a:prstGeom>
        </p:spPr>
      </p:pic>
    </p:spTree>
    <p:extLst>
      <p:ext uri="{BB962C8B-B14F-4D97-AF65-F5344CB8AC3E}">
        <p14:creationId xmlns:p14="http://schemas.microsoft.com/office/powerpoint/2010/main" val="212420178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A3B5C5-3D0E-42FC-9C85-D5353B17648F}"/>
              </a:ext>
            </a:extLst>
          </p:cNvPr>
          <p:cNvPicPr>
            <a:picLocks noChangeAspect="1"/>
          </p:cNvPicPr>
          <p:nvPr/>
        </p:nvPicPr>
        <p:blipFill rotWithShape="1">
          <a:blip r:embed="rId3"/>
          <a:srcRect l="17431" t="102" r="18726" b="22279"/>
          <a:stretch/>
        </p:blipFill>
        <p:spPr>
          <a:xfrm>
            <a:off x="6763205" y="866784"/>
            <a:ext cx="4946423" cy="4666842"/>
          </a:xfrm>
          <a:prstGeom prst="rect">
            <a:avLst/>
          </a:prstGeom>
        </p:spPr>
      </p:pic>
      <p:pic>
        <p:nvPicPr>
          <p:cNvPr id="6" name="Picture 5">
            <a:extLst>
              <a:ext uri="{FF2B5EF4-FFF2-40B4-BE49-F238E27FC236}">
                <a16:creationId xmlns:a16="http://schemas.microsoft.com/office/drawing/2014/main" id="{B1C5379E-51A0-4F19-97B0-41B250DF753B}"/>
              </a:ext>
            </a:extLst>
          </p:cNvPr>
          <p:cNvPicPr>
            <a:picLocks noChangeAspect="1"/>
          </p:cNvPicPr>
          <p:nvPr/>
        </p:nvPicPr>
        <p:blipFill rotWithShape="1">
          <a:blip r:embed="rId4"/>
          <a:srcRect l="10873" t="1" r="10931" b="22756"/>
          <a:stretch/>
        </p:blipFill>
        <p:spPr>
          <a:xfrm>
            <a:off x="228601" y="866784"/>
            <a:ext cx="6083300" cy="4663268"/>
          </a:xfrm>
          <a:prstGeom prst="rect">
            <a:avLst/>
          </a:prstGeom>
        </p:spPr>
      </p:pic>
    </p:spTree>
    <p:extLst>
      <p:ext uri="{BB962C8B-B14F-4D97-AF65-F5344CB8AC3E}">
        <p14:creationId xmlns:p14="http://schemas.microsoft.com/office/powerpoint/2010/main" val="3719631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6E37985-09B8-4F09-93C7-44CB3EDE5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6198"/>
            <a:ext cx="12192000" cy="60056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DDBBB2-774E-45B2-97C6-5D5EA2D2281C}"/>
              </a:ext>
            </a:extLst>
          </p:cNvPr>
          <p:cNvPicPr>
            <a:picLocks noChangeAspect="1"/>
          </p:cNvPicPr>
          <p:nvPr/>
        </p:nvPicPr>
        <p:blipFill>
          <a:blip r:embed="rId3"/>
          <a:stretch>
            <a:fillRect/>
          </a:stretch>
        </p:blipFill>
        <p:spPr>
          <a:xfrm>
            <a:off x="1275468" y="481889"/>
            <a:ext cx="9641063" cy="5949913"/>
          </a:xfrm>
          <a:prstGeom prst="rect">
            <a:avLst/>
          </a:prstGeom>
        </p:spPr>
      </p:pic>
    </p:spTree>
    <p:extLst>
      <p:ext uri="{BB962C8B-B14F-4D97-AF65-F5344CB8AC3E}">
        <p14:creationId xmlns:p14="http://schemas.microsoft.com/office/powerpoint/2010/main" val="2436674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6E37985-09B8-4F09-93C7-44CB3EDE5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6198"/>
            <a:ext cx="12192000" cy="60056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2133950-454C-4E36-8054-09DB5678225D}"/>
              </a:ext>
            </a:extLst>
          </p:cNvPr>
          <p:cNvPicPr>
            <a:picLocks noChangeAspect="1"/>
          </p:cNvPicPr>
          <p:nvPr/>
        </p:nvPicPr>
        <p:blipFill>
          <a:blip r:embed="rId3"/>
          <a:stretch>
            <a:fillRect/>
          </a:stretch>
        </p:blipFill>
        <p:spPr>
          <a:xfrm>
            <a:off x="1285102" y="459988"/>
            <a:ext cx="9676547" cy="5971813"/>
          </a:xfrm>
          <a:prstGeom prst="rect">
            <a:avLst/>
          </a:prstGeom>
        </p:spPr>
      </p:pic>
    </p:spTree>
    <p:extLst>
      <p:ext uri="{BB962C8B-B14F-4D97-AF65-F5344CB8AC3E}">
        <p14:creationId xmlns:p14="http://schemas.microsoft.com/office/powerpoint/2010/main" val="3417743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TotalTime>
  <Words>432</Words>
  <Application>Microsoft Office PowerPoint</Application>
  <PresentationFormat>Widescreen</PresentationFormat>
  <Paragraphs>61</Paragraphs>
  <Slides>19</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Corbel</vt:lpstr>
      <vt:lpstr>Wingdings</vt:lpstr>
      <vt:lpstr>Banded</vt:lpstr>
      <vt:lpstr>Race for Data</vt:lpstr>
      <vt:lpstr>PowerPoint Presentation</vt:lpstr>
      <vt:lpstr>R   Code</vt:lpstr>
      <vt:lpstr>PowerPoint Presentation</vt:lpstr>
      <vt:lpstr>PowerPoint Presentation</vt:lpstr>
      <vt:lpstr>PowerPoint Presentation</vt:lpstr>
      <vt:lpstr>PowerPoint Presentation</vt:lpstr>
      <vt:lpstr>PowerPoint Presentation</vt:lpstr>
      <vt:lpstr>PowerPoint Presentation</vt:lpstr>
      <vt:lpstr>Year Over year comparisons</vt:lpstr>
      <vt:lpstr>4 Years of Race Data</vt:lpstr>
      <vt:lpstr>Gogo Race Times Year Over Year</vt:lpstr>
      <vt:lpstr>Average Race Time Year Over Year – All Companies</vt:lpstr>
      <vt:lpstr>Male &amp; Female Race Times YoY</vt:lpstr>
      <vt:lpstr>A Gogo Individual’s Race Time YoY</vt:lpstr>
      <vt:lpstr>PowerPoint Presentation</vt:lpstr>
      <vt:lpstr>PowerPoint Presentation</vt:lpstr>
      <vt:lpstr>PowerPoint Presentation</vt:lpstr>
      <vt:lpstr>Race for Data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Race for Data</dc:title>
  <dc:creator>Amanda Mordacq</dc:creator>
  <cp:lastModifiedBy>Amanda Mordacq</cp:lastModifiedBy>
  <cp:revision>11</cp:revision>
  <dcterms:created xsi:type="dcterms:W3CDTF">2019-06-11T19:00:39Z</dcterms:created>
  <dcterms:modified xsi:type="dcterms:W3CDTF">2019-06-12T00:03:19Z</dcterms:modified>
</cp:coreProperties>
</file>